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7" r:id="rId5"/>
    <p:sldId id="258" r:id="rId6"/>
    <p:sldId id="269" r:id="rId7"/>
    <p:sldId id="268" r:id="rId8"/>
    <p:sldId id="281" r:id="rId9"/>
    <p:sldId id="282" r:id="rId10"/>
    <p:sldId id="283" r:id="rId11"/>
    <p:sldId id="272" r:id="rId12"/>
    <p:sldId id="271"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kharmaheshwari04@outlook.com" initials="p" lastIdx="1" clrIdx="0">
    <p:extLst>
      <p:ext uri="{19B8F6BF-5375-455C-9EA6-DF929625EA0E}">
        <p15:presenceInfo xmlns:p15="http://schemas.microsoft.com/office/powerpoint/2012/main" userId="fbc67064f1bcd2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2C567A"/>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68" d="100"/>
          <a:sy n="68" d="100"/>
        </p:scale>
        <p:origin x="616" y="1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35163023847758E-2"/>
          <c:y val="6.3600979058786797E-2"/>
          <c:w val="0.93967733659762986"/>
          <c:h val="0.77193645122900034"/>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13.95</c:v>
                </c:pt>
                <c:pt idx="1">
                  <c:v>15.17</c:v>
                </c:pt>
                <c:pt idx="2">
                  <c:v>14.04</c:v>
                </c:pt>
                <c:pt idx="3">
                  <c:v>11.34</c:v>
                </c:pt>
                <c:pt idx="4">
                  <c:v>11.8</c:v>
                </c:pt>
                <c:pt idx="5">
                  <c:v>12.5</c:v>
                </c:pt>
                <c:pt idx="6">
                  <c:v>14.2</c:v>
                </c:pt>
                <c:pt idx="7">
                  <c:v>13.9</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11.23</c:v>
                </c:pt>
                <c:pt idx="1">
                  <c:v>11.61</c:v>
                </c:pt>
                <c:pt idx="2">
                  <c:v>9.58</c:v>
                </c:pt>
                <c:pt idx="3">
                  <c:v>9.3800000000000008</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43.03</c:v>
                </c:pt>
                <c:pt idx="1">
                  <c:v>47.14</c:v>
                </c:pt>
                <c:pt idx="2">
                  <c:v>46.19</c:v>
                </c:pt>
                <c:pt idx="3">
                  <c:v>41.3</c:v>
                </c:pt>
                <c:pt idx="4">
                  <c:v>24.87</c:v>
                </c:pt>
              </c:numCache>
            </c:numRef>
          </c:val>
          <c:smooth val="0"/>
          <c:extLst>
            <c:ext xmlns:c16="http://schemas.microsoft.com/office/drawing/2014/chart" uri="{C3380CC4-5D6E-409C-BE32-E72D297353CC}">
              <c16:uniqueId val="{00000002-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 val="autoZero"/>
        <c:crossBetween val="between"/>
      </c:valAx>
      <c:spPr>
        <a:solidFill>
          <a:srgbClr val="002060"/>
        </a:solidFill>
        <a:ln>
          <a:noFill/>
        </a:ln>
        <a:effectLst/>
      </c:spPr>
    </c:plotArea>
    <c:legend>
      <c:legendPos val="b"/>
      <c:layout>
        <c:manualLayout>
          <c:xMode val="edge"/>
          <c:yMode val="edge"/>
          <c:x val="8.9804411112400437E-2"/>
          <c:y val="0.9411184192661054"/>
          <c:w val="0.5973354929500353"/>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69403131331166E-2"/>
          <c:y val="1.6253525138968918E-2"/>
          <c:w val="0.94583058562992128"/>
          <c:h val="0.8142109636574093"/>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9.26</c:v>
                </c:pt>
                <c:pt idx="1">
                  <c:v>6.7</c:v>
                </c:pt>
                <c:pt idx="2">
                  <c:v>6.72</c:v>
                </c:pt>
                <c:pt idx="3">
                  <c:v>10.7</c:v>
                </c:pt>
                <c:pt idx="4">
                  <c:v>16.690000000000001</c:v>
                </c:pt>
                <c:pt idx="5">
                  <c:v>14.2</c:v>
                </c:pt>
                <c:pt idx="6">
                  <c:v>12.6</c:v>
                </c:pt>
                <c:pt idx="7">
                  <c:v>11.3</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4.16</c:v>
                </c:pt>
                <c:pt idx="1">
                  <c:v>7.71</c:v>
                </c:pt>
                <c:pt idx="2">
                  <c:v>7.75</c:v>
                </c:pt>
                <c:pt idx="3">
                  <c:v>7.97</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-14.76</c:v>
                </c:pt>
                <c:pt idx="1">
                  <c:v>95.03</c:v>
                </c:pt>
                <c:pt idx="2">
                  <c:v>13.47</c:v>
                </c:pt>
                <c:pt idx="3">
                  <c:v>27.18</c:v>
                </c:pt>
                <c:pt idx="4">
                  <c:v>-147.13</c:v>
                </c:pt>
              </c:numCache>
            </c:numRef>
          </c:val>
          <c:smooth val="0"/>
          <c:extLst>
            <c:ext xmlns:c16="http://schemas.microsoft.com/office/drawing/2014/chart" uri="{C3380CC4-5D6E-409C-BE32-E72D297353CC}">
              <c16:uniqueId val="{00000002-1005-41A0-A019-64BE90D206C3}"/>
            </c:ext>
          </c:extLst>
        </c:ser>
        <c:ser>
          <c:idx val="3"/>
          <c:order val="3"/>
          <c:tx>
            <c:strRef>
              <c:f>Sheet1!#REF!</c:f>
              <c:strCache>
                <c:ptCount val="1"/>
                <c:pt idx="0">
                  <c:v>#REF!</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4-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At val="1"/>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69403131331166E-2"/>
          <c:y val="1.6253525138968918E-2"/>
          <c:w val="0.94583058562992128"/>
          <c:h val="0.78973624593569891"/>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2.2400000000000002</c:v>
                </c:pt>
                <c:pt idx="1">
                  <c:v>1.94</c:v>
                </c:pt>
                <c:pt idx="2">
                  <c:v>1.8</c:v>
                </c:pt>
                <c:pt idx="3">
                  <c:v>1.51</c:v>
                </c:pt>
                <c:pt idx="4">
                  <c:v>1.67</c:v>
                </c:pt>
                <c:pt idx="5">
                  <c:v>1.76</c:v>
                </c:pt>
                <c:pt idx="6">
                  <c:v>1.93</c:v>
                </c:pt>
                <c:pt idx="7">
                  <c:v>1.89</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1.38</c:v>
                </c:pt>
                <c:pt idx="1">
                  <c:v>1.42</c:v>
                </c:pt>
                <c:pt idx="2">
                  <c:v>1.75</c:v>
                </c:pt>
                <c:pt idx="3">
                  <c:v>1.7</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2.0099999999999998</c:v>
                </c:pt>
                <c:pt idx="1">
                  <c:v>2.0299999999999998</c:v>
                </c:pt>
                <c:pt idx="2">
                  <c:v>1.94</c:v>
                </c:pt>
                <c:pt idx="3">
                  <c:v>1.18</c:v>
                </c:pt>
                <c:pt idx="4">
                  <c:v>0.89</c:v>
                </c:pt>
              </c:numCache>
            </c:numRef>
          </c:val>
          <c:smooth val="0"/>
          <c:extLst>
            <c:ext xmlns:c16="http://schemas.microsoft.com/office/drawing/2014/chart" uri="{C3380CC4-5D6E-409C-BE32-E72D297353CC}">
              <c16:uniqueId val="{00000002-1005-41A0-A019-64BE90D206C3}"/>
            </c:ext>
          </c:extLst>
        </c:ser>
        <c:ser>
          <c:idx val="3"/>
          <c:order val="3"/>
          <c:tx>
            <c:strRef>
              <c:f>Sheet1!#REF!</c:f>
              <c:strCache>
                <c:ptCount val="1"/>
                <c:pt idx="0">
                  <c:v>#REF!</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4-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 val="autoZero"/>
        <c:crossBetween val="between"/>
      </c:valAx>
      <c:spPr>
        <a:solidFill>
          <a:schemeClr val="tx1"/>
        </a:solidFill>
        <a:ln>
          <a:noFill/>
        </a:ln>
        <a:effectLst/>
      </c:spPr>
    </c:plotArea>
    <c:legend>
      <c:legendPos val="b"/>
      <c:legendEntry>
        <c:idx val="3"/>
        <c:delete val="1"/>
      </c:legendEntry>
      <c:layout>
        <c:manualLayout>
          <c:xMode val="edge"/>
          <c:yMode val="edge"/>
          <c:x val="0.16018559589601766"/>
          <c:y val="0.9411184192661054"/>
          <c:w val="0.66116890626767699"/>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69403131331166E-2"/>
          <c:y val="1.6876517953703363E-2"/>
          <c:w val="0.94583058562992128"/>
          <c:h val="0.76748654235442038"/>
        </c:manualLayout>
      </c:layout>
      <c:lineChart>
        <c:grouping val="standard"/>
        <c:varyColors val="0"/>
        <c:ser>
          <c:idx val="0"/>
          <c:order val="0"/>
          <c:tx>
            <c:strRef>
              <c:f>Sheet1!$B$1</c:f>
              <c:strCache>
                <c:ptCount val="1"/>
                <c:pt idx="0">
                  <c:v>Britannia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Sheet1!$B$2:$B$9</c:f>
              <c:numCache>
                <c:formatCode>General</c:formatCode>
                <c:ptCount val="8"/>
                <c:pt idx="0">
                  <c:v>0.52</c:v>
                </c:pt>
                <c:pt idx="1">
                  <c:v>0.51</c:v>
                </c:pt>
                <c:pt idx="2">
                  <c:v>0.46</c:v>
                </c:pt>
                <c:pt idx="3">
                  <c:v>0.77</c:v>
                </c:pt>
                <c:pt idx="4">
                  <c:v>1.24</c:v>
                </c:pt>
                <c:pt idx="5">
                  <c:v>1.32</c:v>
                </c:pt>
                <c:pt idx="6">
                  <c:v>1.1499999999999999</c:v>
                </c:pt>
                <c:pt idx="7">
                  <c:v>0.89</c:v>
                </c:pt>
              </c:numCache>
            </c:numRef>
          </c:val>
          <c:smooth val="0"/>
          <c:extLst>
            <c:ext xmlns:c16="http://schemas.microsoft.com/office/drawing/2014/chart" uri="{C3380CC4-5D6E-409C-BE32-E72D297353CC}">
              <c16:uniqueId val="{00000000-1005-41A0-A019-64BE90D206C3}"/>
            </c:ext>
          </c:extLst>
        </c:ser>
        <c:ser>
          <c:idx val="1"/>
          <c:order val="1"/>
          <c:tx>
            <c:strRef>
              <c:f>Sheet1!$C$1</c:f>
              <c:strCache>
                <c:ptCount val="1"/>
                <c:pt idx="0">
                  <c:v>Nestle</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Sheet1!$C$2:$C$9</c:f>
              <c:numCache>
                <c:formatCode>General</c:formatCode>
                <c:ptCount val="8"/>
                <c:pt idx="0">
                  <c:v>1.1499999999999999</c:v>
                </c:pt>
                <c:pt idx="1">
                  <c:v>1.2</c:v>
                </c:pt>
                <c:pt idx="2">
                  <c:v>2.73</c:v>
                </c:pt>
                <c:pt idx="3">
                  <c:v>2.91</c:v>
                </c:pt>
              </c:numCache>
            </c:numRef>
          </c:val>
          <c:smooth val="0"/>
          <c:extLst>
            <c:ext xmlns:c16="http://schemas.microsoft.com/office/drawing/2014/chart" uri="{C3380CC4-5D6E-409C-BE32-E72D297353CC}">
              <c16:uniqueId val="{00000001-1005-41A0-A019-64BE90D206C3}"/>
            </c:ext>
          </c:extLst>
        </c:ser>
        <c:ser>
          <c:idx val="2"/>
          <c:order val="2"/>
          <c:tx>
            <c:strRef>
              <c:f>Sheet1!$D$1</c:f>
              <c:strCache>
                <c:ptCount val="1"/>
                <c:pt idx="0">
                  <c:v>Jubilant Foodworks</c:v>
                </c:pt>
              </c:strCache>
            </c:strRef>
          </c:tx>
          <c:spPr>
            <a:ln w="34925" cap="rnd">
              <a:solidFill>
                <a:srgbClr val="FFFF0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Sheet1!$D$2:$D$9</c:f>
              <c:numCache>
                <c:formatCode>General</c:formatCode>
                <c:ptCount val="8"/>
                <c:pt idx="0">
                  <c:v>0.6</c:v>
                </c:pt>
                <c:pt idx="1">
                  <c:v>0.54</c:v>
                </c:pt>
                <c:pt idx="2">
                  <c:v>0.47</c:v>
                </c:pt>
                <c:pt idx="3">
                  <c:v>1.99</c:v>
                </c:pt>
                <c:pt idx="4">
                  <c:v>1.63</c:v>
                </c:pt>
              </c:numCache>
            </c:numRef>
          </c:val>
          <c:smooth val="0"/>
          <c:extLst>
            <c:ext xmlns:c16="http://schemas.microsoft.com/office/drawing/2014/chart" uri="{C3380CC4-5D6E-409C-BE32-E72D297353CC}">
              <c16:uniqueId val="{00000002-1005-41A0-A019-64BE90D206C3}"/>
            </c:ext>
          </c:extLst>
        </c:ser>
        <c:ser>
          <c:idx val="3"/>
          <c:order val="3"/>
          <c:tx>
            <c:strRef>
              <c:f>Sheet1!$E$1</c:f>
              <c:strCache>
                <c:ptCount val="1"/>
                <c:pt idx="0">
                  <c:v>Column3</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Sheet1!$A$2:$A$9</c:f>
              <c:numCache>
                <c:formatCode>General</c:formatCode>
                <c:ptCount val="8"/>
                <c:pt idx="0">
                  <c:v>2017</c:v>
                </c:pt>
                <c:pt idx="1">
                  <c:v>2018</c:v>
                </c:pt>
                <c:pt idx="2">
                  <c:v>2019</c:v>
                </c:pt>
                <c:pt idx="3">
                  <c:v>2020</c:v>
                </c:pt>
                <c:pt idx="4">
                  <c:v>2021</c:v>
                </c:pt>
                <c:pt idx="5">
                  <c:v>2022</c:v>
                </c:pt>
                <c:pt idx="6">
                  <c:v>2023</c:v>
                </c:pt>
                <c:pt idx="7">
                  <c:v>2024</c:v>
                </c:pt>
              </c:numCache>
            </c:numRef>
          </c:cat>
          <c:val>
            <c:numRef>
              <c:f>Sheet1!$E$2:$E$9</c:f>
              <c:numCache>
                <c:formatCode>General</c:formatCode>
                <c:ptCount val="8"/>
              </c:numCache>
            </c:numRef>
          </c:val>
          <c:smooth val="0"/>
          <c:extLst>
            <c:ext xmlns:c16="http://schemas.microsoft.com/office/drawing/2014/chart" uri="{C3380CC4-5D6E-409C-BE32-E72D297353CC}">
              <c16:uniqueId val="{00000004-1005-41A0-A019-64BE90D206C3}"/>
            </c:ext>
          </c:extLst>
        </c:ser>
        <c:dLbls>
          <c:showLegendKey val="0"/>
          <c:showVal val="0"/>
          <c:showCatName val="0"/>
          <c:showSerName val="0"/>
          <c:showPercent val="0"/>
          <c:showBubbleSize val="0"/>
        </c:dLbls>
        <c:smooth val="0"/>
        <c:axId val="2126911296"/>
        <c:axId val="2126913376"/>
      </c:lineChart>
      <c:catAx>
        <c:axId val="2126911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3376"/>
        <c:crosses val="autoZero"/>
        <c:auto val="1"/>
        <c:lblAlgn val="ctr"/>
        <c:lblOffset val="100"/>
        <c:noMultiLvlLbl val="0"/>
      </c:catAx>
      <c:valAx>
        <c:axId val="21269133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6911296"/>
        <c:crosses val="autoZero"/>
        <c:crossBetween val="between"/>
      </c:valAx>
      <c:spPr>
        <a:solidFill>
          <a:schemeClr val="accent4">
            <a:lumMod val="75000"/>
          </a:schemeClr>
        </a:solidFill>
        <a:ln>
          <a:noFill/>
        </a:ln>
        <a:effectLst/>
      </c:spPr>
    </c:plotArea>
    <c:legend>
      <c:legendPos val="b"/>
      <c:legendEntry>
        <c:idx val="3"/>
        <c:delete val="1"/>
      </c:legendEntry>
      <c:layout>
        <c:manualLayout>
          <c:xMode val="edge"/>
          <c:yMode val="edge"/>
          <c:x val="0.20941167806432967"/>
          <c:y val="0.9411184192661054"/>
          <c:w val="0.61655776930264428"/>
          <c:h val="4.55317347038708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6-27T16:23:19.679"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6/27/2021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6/27/2021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402449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249023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74713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880404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6/27/2021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jpeg"/><Relationship Id="rId7" Type="http://schemas.openxmlformats.org/officeDocument/2006/relationships/hyperlink" Target="https://freepngimg.com/png/10854-biscuit-p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comments" Target="../comments/comment1.xml"/><Relationship Id="rId5" Type="http://schemas.openxmlformats.org/officeDocument/2006/relationships/hyperlink" Target="https://www.nagpurtoday.in/britannia-to-set-up-largest-plant-in-ranjangaon-maharashtra/08080928" TargetMode="External"/><Relationship Id="rId10" Type="http://schemas.openxmlformats.org/officeDocument/2006/relationships/hyperlink" Target="https://creativecommons.org/licenses/by-nc/3.0/" TargetMode="External"/><Relationship Id="rId4" Type="http://schemas.openxmlformats.org/officeDocument/2006/relationships/image" Target="../media/image10.jpg"/><Relationship Id="rId9" Type="http://schemas.openxmlformats.org/officeDocument/2006/relationships/hyperlink" Target="http://pngimg.com/download/36574"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pixabay.com/en/project-earth-globe-about-363264/" TargetMode="External"/><Relationship Id="rId3" Type="http://schemas.openxmlformats.org/officeDocument/2006/relationships/image" Target="../media/image31.jpeg"/><Relationship Id="rId7"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www.finsmes.com/2016/07/business-intelligence-startup-peak-raises-1m-in-funding.html" TargetMode="External"/><Relationship Id="rId5" Type="http://schemas.openxmlformats.org/officeDocument/2006/relationships/image" Target="../media/image33.jpg"/><Relationship Id="rId4" Type="http://schemas.openxmlformats.org/officeDocument/2006/relationships/image" Target="../media/image32.jpe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flickr.com/photos/dgevent/30454698258/" TargetMode="Externa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en.wikipedia.org/wiki/Wadia_Group" TargetMode="External"/><Relationship Id="rId5" Type="http://schemas.openxmlformats.org/officeDocument/2006/relationships/image" Target="../media/image16.png"/><Relationship Id="rId4" Type="http://schemas.openxmlformats.org/officeDocument/2006/relationships/hyperlink" Target="https://en.wikipedia.org/wiki/Ness_Wadi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pixabay.com/en/project-plan-planning-quality-1987219/" TargetMode="External"/><Relationship Id="rId5" Type="http://schemas.openxmlformats.org/officeDocument/2006/relationships/image" Target="../media/image18.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mronline.org/2017/10/03/the-bipartisan-militarization-of-the-u-s-federal-budget/" TargetMode="External"/><Relationship Id="rId5" Type="http://schemas.openxmlformats.org/officeDocument/2006/relationships/image" Target="../media/image19.jp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opentextbc.ca/principlesofaccountingv1openstax/back-matter/financial-statement-analysis/" TargetMode="External"/><Relationship Id="rId5" Type="http://schemas.openxmlformats.org/officeDocument/2006/relationships/image" Target="../media/image20.jpg"/><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svg"/><Relationship Id="rId9" Type="http://schemas.openxmlformats.org/officeDocument/2006/relationships/hyperlink" Target="https://www.flickr.com/photos/55935853@N00/7459633744/in/photolist-kvq9Wh-3K8cP-cnbugd-3cwHFH-cnbzss-cnbzdU-icBGfo-6vniEh-66WmEV-512oZi-66WGje-66WnX2-671zty-4GETMw-66WJNi-6wL1aD-5YDziA-671XYb-bCY4xS-e4Esv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647353" y="776169"/>
            <a:ext cx="5305661" cy="5305661"/>
          </a:xfrm>
        </p:spPr>
      </p:pic>
      <p:pic>
        <p:nvPicPr>
          <p:cNvPr id="5" name="Picture 4">
            <a:extLst>
              <a:ext uri="{FF2B5EF4-FFF2-40B4-BE49-F238E27FC236}">
                <a16:creationId xmlns:a16="http://schemas.microsoft.com/office/drawing/2014/main" id="{9FAD204D-F59F-4142-BB33-74672308207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46071" y="364406"/>
            <a:ext cx="4056147" cy="2257922"/>
          </a:xfrm>
          <a:prstGeom prst="rect">
            <a:avLst/>
          </a:prstGeom>
          <a:solidFill>
            <a:srgbClr val="FF0000"/>
          </a:solidFill>
        </p:spPr>
      </p:pic>
      <p:pic>
        <p:nvPicPr>
          <p:cNvPr id="12" name="Picture 11">
            <a:extLst>
              <a:ext uri="{FF2B5EF4-FFF2-40B4-BE49-F238E27FC236}">
                <a16:creationId xmlns:a16="http://schemas.microsoft.com/office/drawing/2014/main" id="{0F7DCEC2-3428-4FED-AEDC-F0E1137DBB7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839048" y="2897926"/>
            <a:ext cx="4318184" cy="3183904"/>
          </a:xfrm>
          <a:prstGeom prst="rect">
            <a:avLst/>
          </a:prstGeom>
        </p:spPr>
      </p:pic>
      <p:pic>
        <p:nvPicPr>
          <p:cNvPr id="6" name="Picture 5">
            <a:extLst>
              <a:ext uri="{FF2B5EF4-FFF2-40B4-BE49-F238E27FC236}">
                <a16:creationId xmlns:a16="http://schemas.microsoft.com/office/drawing/2014/main" id="{A0F4C766-98C2-407B-9851-360EA11F435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21896" y="3113249"/>
            <a:ext cx="3400564" cy="3638048"/>
          </a:xfrm>
          <a:prstGeom prst="rect">
            <a:avLst/>
          </a:prstGeom>
        </p:spPr>
      </p:pic>
      <p:sp>
        <p:nvSpPr>
          <p:cNvPr id="7" name="TextBox 6">
            <a:extLst>
              <a:ext uri="{FF2B5EF4-FFF2-40B4-BE49-F238E27FC236}">
                <a16:creationId xmlns:a16="http://schemas.microsoft.com/office/drawing/2014/main" id="{BF0D393D-E371-427C-93C5-D08EFCB35D04}"/>
              </a:ext>
            </a:extLst>
          </p:cNvPr>
          <p:cNvSpPr txBox="1"/>
          <p:nvPr/>
        </p:nvSpPr>
        <p:spPr>
          <a:xfrm>
            <a:off x="2061956" y="10210799"/>
            <a:ext cx="8175175" cy="230831"/>
          </a:xfrm>
          <a:prstGeom prst="rect">
            <a:avLst/>
          </a:prstGeom>
          <a:noFill/>
        </p:spPr>
        <p:txBody>
          <a:bodyPr wrap="square" rtlCol="0">
            <a:spAutoFit/>
          </a:bodyPr>
          <a:lstStyle/>
          <a:p>
            <a:r>
              <a:rPr lang="en-IN" sz="900">
                <a:hlinkClick r:id="rId9" tooltip="http://pngimg.com/download/36574"/>
              </a:rPr>
              <a:t>This Photo</a:t>
            </a:r>
            <a:r>
              <a:rPr lang="en-IN" sz="900"/>
              <a:t> by Unknown Author is licensed under </a:t>
            </a:r>
            <a:r>
              <a:rPr lang="en-IN" sz="900">
                <a:hlinkClick r:id="rId10" tooltip="https://creativecommons.org/licenses/by-nc/3.0/"/>
              </a:rPr>
              <a:t>CC BY-NC</a:t>
            </a:r>
            <a:endParaRPr lang="en-IN" sz="900"/>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515938" y="246620"/>
            <a:ext cx="11150600" cy="5291633"/>
          </a:xfrm>
        </p:spPr>
        <p:txBody>
          <a:bodyPr/>
          <a:lstStyle/>
          <a:p>
            <a:r>
              <a:rPr lang="en-US" dirty="0"/>
              <a:t>                                                 Thank you!</a:t>
            </a:r>
          </a:p>
        </p:txBody>
      </p:sp>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39" b="39"/>
          <a:stretch/>
        </p:blipFill>
        <p:spPr>
          <a:xfrm>
            <a:off x="1081698" y="1828940"/>
            <a:ext cx="1430337" cy="1430337"/>
          </a:xfrm>
        </p:spPr>
      </p:pic>
      <p:pic>
        <p:nvPicPr>
          <p:cNvPr id="16" name="Picture Placeholder 15">
            <a:extLst>
              <a:ext uri="{FF2B5EF4-FFF2-40B4-BE49-F238E27FC236}">
                <a16:creationId xmlns:a16="http://schemas.microsoft.com/office/drawing/2014/main" id="{A3DDD850-1FDF-44E7-9115-639E0537C7BB}"/>
              </a:ext>
            </a:extLst>
          </p:cNvPr>
          <p:cNvPicPr>
            <a:picLocks noGrp="1" noChangeAspect="1"/>
          </p:cNvPicPr>
          <p:nvPr>
            <p:ph type="pic" sz="quarter" idx="14"/>
          </p:nvPr>
        </p:nvPicPr>
        <p:blipFill>
          <a:blip r:embed="rId4"/>
          <a:srcRect t="12089" b="12089"/>
          <a:stretch>
            <a:fillRect/>
          </a:stretch>
        </p:blipFill>
        <p:spPr>
          <a:xfrm>
            <a:off x="3811108" y="1663529"/>
            <a:ext cx="1721557" cy="1795940"/>
          </a:xfrm>
        </p:spPr>
      </p:pic>
      <p:sp>
        <p:nvSpPr>
          <p:cNvPr id="5" name="Subtitle 4">
            <a:extLst>
              <a:ext uri="{FF2B5EF4-FFF2-40B4-BE49-F238E27FC236}">
                <a16:creationId xmlns:a16="http://schemas.microsoft.com/office/drawing/2014/main" id="{E3C40962-BA6A-43E4-97BA-511A9B90CF41}"/>
              </a:ext>
            </a:extLst>
          </p:cNvPr>
          <p:cNvSpPr>
            <a:spLocks noGrp="1"/>
          </p:cNvSpPr>
          <p:nvPr>
            <p:ph idx="1"/>
          </p:nvPr>
        </p:nvSpPr>
        <p:spPr>
          <a:xfrm>
            <a:off x="1859010" y="3673865"/>
            <a:ext cx="11469950" cy="2127446"/>
          </a:xfrm>
        </p:spPr>
        <p:txBody>
          <a:bodyPr/>
          <a:lstStyle/>
          <a:p>
            <a:r>
              <a:rPr lang="en-US" dirty="0"/>
              <a:t>prakhar20@iitk.ac.in</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idx="17"/>
          </p:nvPr>
        </p:nvSpPr>
        <p:spPr>
          <a:xfrm>
            <a:off x="453433" y="3427244"/>
            <a:ext cx="8544518" cy="607413"/>
          </a:xfrm>
        </p:spPr>
        <p:txBody>
          <a:bodyPr/>
          <a:lstStyle/>
          <a:p>
            <a:r>
              <a:rPr lang="en-US" dirty="0"/>
              <a:t>swatik20@iitk.ac.in</a:t>
            </a:r>
          </a:p>
        </p:txBody>
      </p:sp>
      <p:pic>
        <p:nvPicPr>
          <p:cNvPr id="29" name="Content Placeholder 28">
            <a:extLst>
              <a:ext uri="{FF2B5EF4-FFF2-40B4-BE49-F238E27FC236}">
                <a16:creationId xmlns:a16="http://schemas.microsoft.com/office/drawing/2014/main" id="{2C150993-0D64-4E2A-9E63-94CBBA96544C}"/>
              </a:ext>
            </a:extLst>
          </p:cNvPr>
          <p:cNvPicPr>
            <a:picLocks noGrp="1" noChangeAspect="1"/>
          </p:cNvPicPr>
          <p:nvPr>
            <p:ph idx="22"/>
          </p:nvPr>
        </p:nvPicPr>
        <p:blipFill>
          <a:blip r:embed="rId5">
            <a:extLst>
              <a:ext uri="{837473B0-CC2E-450A-ABE3-18F120FF3D39}">
                <a1611:picAttrSrcUrl xmlns:a1611="http://schemas.microsoft.com/office/drawing/2016/11/main" r:id="rId6"/>
              </a:ext>
            </a:extLst>
          </a:blip>
          <a:stretch>
            <a:fillRect/>
          </a:stretch>
        </p:blipFill>
        <p:spPr>
          <a:xfrm>
            <a:off x="260072" y="1552478"/>
            <a:ext cx="2878450" cy="1919925"/>
          </a:xfrm>
        </p:spPr>
      </p:pic>
      <p:pic>
        <p:nvPicPr>
          <p:cNvPr id="27" name="Content Placeholder 26">
            <a:extLst>
              <a:ext uri="{FF2B5EF4-FFF2-40B4-BE49-F238E27FC236}">
                <a16:creationId xmlns:a16="http://schemas.microsoft.com/office/drawing/2014/main" id="{994F457A-F693-4446-BA15-648B3F72E745}"/>
              </a:ext>
            </a:extLst>
          </p:cNvPr>
          <p:cNvPicPr>
            <a:picLocks noGrp="1" noChangeAspect="1"/>
          </p:cNvPicPr>
          <p:nvPr>
            <p:ph idx="20"/>
          </p:nvPr>
        </p:nvPicPr>
        <p:blipFill>
          <a:blip r:embed="rId7">
            <a:extLst>
              <a:ext uri="{837473B0-CC2E-450A-ABE3-18F120FF3D39}">
                <a1611:picAttrSrcUrl xmlns:a1611="http://schemas.microsoft.com/office/drawing/2016/11/main" r:id="rId8"/>
              </a:ext>
            </a:extLst>
          </a:blip>
          <a:stretch>
            <a:fillRect/>
          </a:stretch>
        </p:blipFill>
        <p:spPr>
          <a:xfrm>
            <a:off x="7135602" y="0"/>
            <a:ext cx="5056398" cy="3427244"/>
          </a:xfrm>
        </p:spPr>
      </p:pic>
      <p:sp>
        <p:nvSpPr>
          <p:cNvPr id="30" name="TextBox 29">
            <a:extLst>
              <a:ext uri="{FF2B5EF4-FFF2-40B4-BE49-F238E27FC236}">
                <a16:creationId xmlns:a16="http://schemas.microsoft.com/office/drawing/2014/main" id="{BE95CA07-28CD-4A62-A5E6-485492713F9C}"/>
              </a:ext>
            </a:extLst>
          </p:cNvPr>
          <p:cNvSpPr txBox="1"/>
          <p:nvPr/>
        </p:nvSpPr>
        <p:spPr>
          <a:xfrm>
            <a:off x="9078913" y="5784875"/>
            <a:ext cx="2587625" cy="646331"/>
          </a:xfrm>
          <a:prstGeom prst="rect">
            <a:avLst/>
          </a:prstGeom>
          <a:noFill/>
        </p:spPr>
        <p:txBody>
          <a:bodyPr wrap="square" rtlCol="0">
            <a:spAutoFit/>
          </a:bodyPr>
          <a:lstStyle/>
          <a:p>
            <a:r>
              <a:rPr lang="en-IN" dirty="0"/>
              <a:t>PPT presented by Swati and Prakhar Maheshwari</a:t>
            </a:r>
          </a:p>
        </p:txBody>
      </p:sp>
      <p:pic>
        <p:nvPicPr>
          <p:cNvPr id="36" name="Picture Placeholder 35">
            <a:extLst>
              <a:ext uri="{FF2B5EF4-FFF2-40B4-BE49-F238E27FC236}">
                <a16:creationId xmlns:a16="http://schemas.microsoft.com/office/drawing/2014/main" id="{14FF5997-A82E-475E-8895-47CA820C2760}"/>
              </a:ext>
            </a:extLst>
          </p:cNvPr>
          <p:cNvPicPr>
            <a:picLocks noGrp="1" noChangeAspect="1"/>
          </p:cNvPicPr>
          <p:nvPr>
            <p:ph type="pic" sz="quarter" idx="15"/>
          </p:nvPr>
        </p:nvPicPr>
        <p:blipFill>
          <a:blip r:embed="rId9"/>
          <a:srcRect l="15340" r="15340"/>
          <a:stretch>
            <a:fillRect/>
          </a:stretch>
        </p:blipFill>
        <p:spPr>
          <a:xfrm>
            <a:off x="6448354" y="1762508"/>
            <a:ext cx="1795940" cy="1795940"/>
          </a:xfrm>
        </p:spPr>
      </p:pic>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34811" y="2055042"/>
            <a:ext cx="5146377" cy="2073897"/>
          </a:xfrm>
        </p:spPr>
        <p:txBody>
          <a:bodyPr/>
          <a:lstStyle/>
          <a:p>
            <a:r>
              <a:rPr lang="en-US" dirty="0" err="1"/>
              <a:t>InaugUral</a:t>
            </a:r>
            <a:r>
              <a:rPr lang="en-US" dirty="0"/>
              <a:t> of </a:t>
            </a:r>
            <a:r>
              <a:rPr lang="en-US" dirty="0" err="1"/>
              <a:t>britannia</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175530" y="4480087"/>
            <a:ext cx="5702244" cy="2184663"/>
          </a:xfrm>
        </p:spPr>
        <p:txBody>
          <a:bodyPr/>
          <a:lstStyle/>
          <a:p>
            <a:r>
              <a:rPr lang="en-US" cap="none" dirty="0"/>
              <a:t>Britannia started in the year of 1892 with a mere investment of Rs. 295 in the city of Kolkata, which has now reached an enterprise value of more than 89 thousand crores INR. Britannia is one of the most trusted brands in the common Indian household. The company’s major product portfolio includes biscuits, breads, cakes and dairy products. Some of its products that rule the markets include Good Day, Tiger, Marie Gold etc.</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pic>
        <p:nvPicPr>
          <p:cNvPr id="5" name="Picture 4">
            <a:extLst>
              <a:ext uri="{FF2B5EF4-FFF2-40B4-BE49-F238E27FC236}">
                <a16:creationId xmlns:a16="http://schemas.microsoft.com/office/drawing/2014/main" id="{56F4F591-9EDC-441A-8A9A-C01C6468690D}"/>
              </a:ext>
            </a:extLst>
          </p:cNvPr>
          <p:cNvPicPr>
            <a:picLocks noChangeAspect="1"/>
          </p:cNvPicPr>
          <p:nvPr/>
        </p:nvPicPr>
        <p:blipFill>
          <a:blip r:embed="rId4">
            <a:duotone>
              <a:schemeClr val="accent6">
                <a:shade val="45000"/>
                <a:satMod val="135000"/>
              </a:schemeClr>
              <a:prstClr val="white"/>
            </a:duotone>
            <a:extLst>
              <a:ext uri="{837473B0-CC2E-450A-ABE3-18F120FF3D39}">
                <a1611:picAttrSrcUrl xmlns:a1611="http://schemas.microsoft.com/office/drawing/2016/11/main" r:id="rId5"/>
              </a:ext>
            </a:extLst>
          </a:blip>
          <a:stretch>
            <a:fillRect/>
          </a:stretch>
        </p:blipFill>
        <p:spPr>
          <a:xfrm>
            <a:off x="9033543" y="0"/>
            <a:ext cx="3158457" cy="1781370"/>
          </a:xfrm>
          <a:prstGeom prst="rect">
            <a:avLst/>
          </a:prstGeom>
          <a:solidFill>
            <a:srgbClr val="FF0000"/>
          </a:solidFill>
        </p:spPr>
      </p:pic>
      <p:sp>
        <p:nvSpPr>
          <p:cNvPr id="6" name="Rectangle: Rounded Corners 5">
            <a:extLst>
              <a:ext uri="{FF2B5EF4-FFF2-40B4-BE49-F238E27FC236}">
                <a16:creationId xmlns:a16="http://schemas.microsoft.com/office/drawing/2014/main" id="{E15095A8-899D-42D2-B698-DA5B8D4A3527}"/>
              </a:ext>
            </a:extLst>
          </p:cNvPr>
          <p:cNvSpPr/>
          <p:nvPr/>
        </p:nvSpPr>
        <p:spPr>
          <a:xfrm>
            <a:off x="5165889" y="113122"/>
            <a:ext cx="45719" cy="457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71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0000">
                <a:alpha val="66000"/>
                <a:lumMod val="47000"/>
                <a:lumOff val="53000"/>
              </a:srgb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150830" y="-142240"/>
            <a:ext cx="5302320" cy="1967399"/>
          </a:xfrm>
        </p:spPr>
        <p:txBody>
          <a:bodyPr/>
          <a:lstStyle/>
          <a:p>
            <a:pPr marL="457200" indent="-457200">
              <a:buFont typeface="Wingdings" panose="05000000000000000000" pitchFamily="2" charset="2"/>
              <a:buChar char="q"/>
            </a:pPr>
            <a:r>
              <a:rPr lang="en-US" dirty="0"/>
              <a:t>Company’s </a:t>
            </a:r>
            <a:r>
              <a:rPr lang="en-US" dirty="0" err="1"/>
              <a:t>organiZation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150829" y="1196234"/>
            <a:ext cx="4615279" cy="4998145"/>
          </a:xfrm>
        </p:spPr>
        <p:txBody>
          <a:bodyPr/>
          <a:lstStyle/>
          <a:p>
            <a:pPr marL="0" indent="0">
              <a:buNone/>
            </a:pPr>
            <a:r>
              <a:rPr lang="en-US" sz="1400" b="0" i="0" dirty="0">
                <a:solidFill>
                  <a:srgbClr val="000000"/>
                </a:solidFill>
                <a:effectLst/>
                <a:latin typeface="Roboto" panose="02000000000000000000" pitchFamily="2" charset="0"/>
              </a:rPr>
              <a:t>Britannia with a large presence in the differentiated biscuit offerings is expected to benefit. Additionally, the company has been reducing dependence on the biscuits segment by expanding its dairy portfolio, and launching products in the wellness segment. These initiatives will benefit the company's margins favorably in the long run, and increase its "tastiness" as an investment</a:t>
            </a:r>
            <a:r>
              <a:rPr lang="en-US" sz="1400" b="1" i="0" dirty="0">
                <a:solidFill>
                  <a:srgbClr val="000000"/>
                </a:solidFill>
                <a:effectLst/>
                <a:latin typeface="Roboto" panose="02000000000000000000" pitchFamily="2" charset="0"/>
              </a:rPr>
              <a:t>.</a:t>
            </a:r>
            <a:r>
              <a:rPr lang="en-US" sz="1800" b="1" i="0" dirty="0">
                <a:solidFill>
                  <a:srgbClr val="000000"/>
                </a:solidFill>
                <a:effectLst/>
                <a:latin typeface="Roboto" panose="02000000000000000000" pitchFamily="2" charset="0"/>
              </a:rPr>
              <a:t> </a:t>
            </a:r>
            <a:r>
              <a:rPr lang="en-US" sz="1400" b="1" i="0" dirty="0">
                <a:solidFill>
                  <a:srgbClr val="000000"/>
                </a:solidFill>
                <a:effectLst/>
                <a:latin typeface="Roboto" panose="02000000000000000000" pitchFamily="2" charset="0"/>
              </a:rPr>
              <a:t>Wadia group</a:t>
            </a:r>
            <a:r>
              <a:rPr lang="en-US" sz="1400" b="0" i="0" dirty="0">
                <a:solidFill>
                  <a:srgbClr val="000000"/>
                </a:solidFill>
                <a:effectLst/>
                <a:latin typeface="Roboto" panose="02000000000000000000" pitchFamily="2" charset="0"/>
              </a:rPr>
              <a:t> is the owner of the company.</a:t>
            </a:r>
          </a:p>
          <a:p>
            <a:pPr algn="l" fontAlgn="base"/>
            <a:r>
              <a:rPr lang="en-US" sz="1400" b="1" dirty="0">
                <a:solidFill>
                  <a:srgbClr val="111516"/>
                </a:solidFill>
                <a:effectLst/>
                <a:latin typeface="LabGrotesque-Black"/>
              </a:rPr>
              <a:t>Britannia’s profit more than doubled during the lockdown and sales were the best in at least five quarters</a:t>
            </a:r>
          </a:p>
          <a:p>
            <a:pPr algn="l" fontAlgn="base">
              <a:buFont typeface="Arial" panose="020B0604020202020204" pitchFamily="34" charset="0"/>
              <a:buChar char="•"/>
            </a:pPr>
            <a:r>
              <a:rPr lang="en-US" sz="1400" b="0" i="0" dirty="0">
                <a:solidFill>
                  <a:srgbClr val="111516"/>
                </a:solidFill>
                <a:effectLst/>
                <a:latin typeface="LabGrotesque-Black"/>
              </a:rPr>
              <a:t>Britannia posted a 117% jump in its consolidated net profit to ₹545.7 crore for the first quarter ended June 30.</a:t>
            </a:r>
          </a:p>
          <a:p>
            <a:pPr algn="l" fontAlgn="base">
              <a:buFont typeface="Arial" panose="020B0604020202020204" pitchFamily="34" charset="0"/>
              <a:buChar char="•"/>
            </a:pPr>
            <a:r>
              <a:rPr lang="en-US" sz="1400" b="0" i="0" dirty="0">
                <a:solidFill>
                  <a:srgbClr val="111516"/>
                </a:solidFill>
                <a:effectLst/>
                <a:latin typeface="LabGrotesque-Black"/>
              </a:rPr>
              <a:t>The total revenue was up by 26% to ₹3,384 crore compared to the same period last year.</a:t>
            </a:r>
          </a:p>
          <a:p>
            <a:pPr algn="l" fontAlgn="base">
              <a:buFont typeface="Arial" panose="020B0604020202020204" pitchFamily="34" charset="0"/>
              <a:buChar char="•"/>
            </a:pPr>
            <a:r>
              <a:rPr lang="en-US" sz="1400" b="0" i="0" dirty="0">
                <a:solidFill>
                  <a:srgbClr val="111516"/>
                </a:solidFill>
                <a:effectLst/>
                <a:latin typeface="LabGrotesque-Black"/>
              </a:rPr>
              <a:t>The company stated in its quarterly filings that it “implemented some innovative ways of working in sales, supply chain &amp; other support functions” during the pandemic, which supported the growth.</a:t>
            </a:r>
          </a:p>
          <a:p>
            <a:pPr marL="0" indent="0">
              <a:buNone/>
            </a:pPr>
            <a:r>
              <a:rPr lang="en-US" sz="1400" dirty="0">
                <a:solidFill>
                  <a:srgbClr val="000000"/>
                </a:solidFill>
                <a:latin typeface="Roboto" panose="02000000000000000000" pitchFamily="2" charset="0"/>
              </a:rPr>
              <a:t>Britannia company, which earns 70% of its revenue from biscuits segment, would gradually increase the pie of non-biscuit category by going into new products, said the Managing Director Varun Berry.</a:t>
            </a:r>
            <a:endParaRPr lang="en-US" sz="1800" dirty="0">
              <a:solidFill>
                <a:srgbClr val="000000"/>
              </a:solidFill>
              <a:latin typeface="Roboto" panose="02000000000000000000" pitchFamily="2"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9" name="Picture Placeholder 8">
            <a:extLst>
              <a:ext uri="{FF2B5EF4-FFF2-40B4-BE49-F238E27FC236}">
                <a16:creationId xmlns:a16="http://schemas.microsoft.com/office/drawing/2014/main" id="{6567C0BD-8174-4DE9-B47A-2F6731E9389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17896" b="17896"/>
          <a:stretch>
            <a:fillRect/>
          </a:stretch>
        </p:blipFill>
        <p:spPr>
          <a:xfrm>
            <a:off x="7783818" y="0"/>
            <a:ext cx="4408182" cy="4039877"/>
          </a:xfrm>
        </p:spPr>
      </p:pic>
      <p:pic>
        <p:nvPicPr>
          <p:cNvPr id="15" name="Picture 14">
            <a:extLst>
              <a:ext uri="{FF2B5EF4-FFF2-40B4-BE49-F238E27FC236}">
                <a16:creationId xmlns:a16="http://schemas.microsoft.com/office/drawing/2014/main" id="{7AC4FE19-8ABA-41B7-BF0B-8890CC059C9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227213" y="100362"/>
            <a:ext cx="2095500" cy="2324100"/>
          </a:xfrm>
          <a:prstGeom prst="rect">
            <a:avLst/>
          </a:prstGeom>
        </p:spPr>
      </p:pic>
      <p:sp>
        <p:nvSpPr>
          <p:cNvPr id="16" name="TextBox 15">
            <a:extLst>
              <a:ext uri="{FF2B5EF4-FFF2-40B4-BE49-F238E27FC236}">
                <a16:creationId xmlns:a16="http://schemas.microsoft.com/office/drawing/2014/main" id="{762ED1DE-C2DF-4C75-AC58-BFFE6032C1CB}"/>
              </a:ext>
            </a:extLst>
          </p:cNvPr>
          <p:cNvSpPr txBox="1"/>
          <p:nvPr/>
        </p:nvSpPr>
        <p:spPr>
          <a:xfrm>
            <a:off x="9709607" y="3695307"/>
            <a:ext cx="2045617" cy="338554"/>
          </a:xfrm>
          <a:prstGeom prst="rect">
            <a:avLst/>
          </a:prstGeom>
          <a:noFill/>
        </p:spPr>
        <p:txBody>
          <a:bodyPr wrap="square" rtlCol="0">
            <a:spAutoFit/>
          </a:bodyPr>
          <a:lstStyle/>
          <a:p>
            <a:r>
              <a:rPr lang="en-IN" sz="1600" dirty="0" err="1"/>
              <a:t>Nusil</a:t>
            </a:r>
            <a:r>
              <a:rPr lang="en-IN" sz="1600" dirty="0"/>
              <a:t> Wadia</a:t>
            </a:r>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76693" y="-131975"/>
            <a:ext cx="10048973" cy="838985"/>
          </a:xfrm>
        </p:spPr>
        <p:txBody>
          <a:bodyPr/>
          <a:lstStyle/>
          <a:p>
            <a:r>
              <a:rPr lang="en-US" dirty="0"/>
              <a:t>Inventory turnover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650664" y="3133816"/>
            <a:ext cx="3458478" cy="3321923"/>
          </a:xfrm>
        </p:spPr>
        <p:txBody>
          <a:bodyPr/>
          <a:lstStyle/>
          <a:p>
            <a:r>
              <a:rPr lang="en-US" dirty="0"/>
              <a:t>As we can see from the adjacent graph, Britannia shows a stable Inventory Turnover over the past few years.</a:t>
            </a:r>
          </a:p>
          <a:p>
            <a:r>
              <a:rPr lang="en-US" dirty="0"/>
              <a:t> Whereas, Jubilant </a:t>
            </a:r>
            <a:r>
              <a:rPr lang="en-US" dirty="0" err="1"/>
              <a:t>Foodworks</a:t>
            </a:r>
            <a:r>
              <a:rPr lang="en-US" dirty="0"/>
              <a:t> firstly showed tremendous growth, but later saw a sharp dip. Britannia is expected to maintain a consistent Inventory Turnover.</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4</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4282539394"/>
              </p:ext>
            </p:extLst>
          </p:nvPr>
        </p:nvGraphicFramePr>
        <p:xfrm>
          <a:off x="0" y="1150070"/>
          <a:ext cx="8255786" cy="570793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41875F7C-0EBF-4082-984C-ACCFE71A55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650664" y="278882"/>
            <a:ext cx="3550465" cy="2507515"/>
          </a:xfrm>
          <a:prstGeom prst="rect">
            <a:avLst/>
          </a:prstGeom>
        </p:spPr>
      </p:pic>
    </p:spTree>
    <p:extLst>
      <p:ext uri="{BB962C8B-B14F-4D97-AF65-F5344CB8AC3E}">
        <p14:creationId xmlns:p14="http://schemas.microsoft.com/office/powerpoint/2010/main" val="318753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67266" y="-131975"/>
            <a:ext cx="10048973" cy="838985"/>
          </a:xfrm>
        </p:spPr>
        <p:txBody>
          <a:bodyPr/>
          <a:lstStyle/>
          <a:p>
            <a:r>
              <a:rPr lang="en-US" dirty="0"/>
              <a:t>Working capital turnover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853816" y="4337207"/>
            <a:ext cx="2657110" cy="1713462"/>
          </a:xfrm>
        </p:spPr>
        <p:txBody>
          <a:bodyPr/>
          <a:lstStyle/>
          <a:p>
            <a:r>
              <a:rPr lang="en-US" sz="1600" dirty="0"/>
              <a:t>As shown here, Jubilant </a:t>
            </a:r>
            <a:r>
              <a:rPr lang="en-US" sz="1600" dirty="0" err="1"/>
              <a:t>Foodworks</a:t>
            </a:r>
            <a:r>
              <a:rPr lang="en-US" sz="1600" dirty="0"/>
              <a:t> shows a large range of Working Capital Turnover, whereas Britannia and Nestle shows a stable Working Capital Turnover. Britannia also showed a slight growth in 2021.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5</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357617262"/>
              </p:ext>
            </p:extLst>
          </p:nvPr>
        </p:nvGraphicFramePr>
        <p:xfrm>
          <a:off x="-36507" y="1034111"/>
          <a:ext cx="8255786" cy="570793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464A14E4-DBDB-4CDA-8408-1AB99845530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246359" y="1186131"/>
            <a:ext cx="3945641" cy="2117221"/>
          </a:xfrm>
          <a:prstGeom prst="rect">
            <a:avLst/>
          </a:prstGeom>
        </p:spPr>
      </p:pic>
      <p:sp>
        <p:nvSpPr>
          <p:cNvPr id="8" name="TextBox 7">
            <a:extLst>
              <a:ext uri="{FF2B5EF4-FFF2-40B4-BE49-F238E27FC236}">
                <a16:creationId xmlns:a16="http://schemas.microsoft.com/office/drawing/2014/main" id="{65650452-B0C0-40B4-8856-E376A3691207}"/>
              </a:ext>
            </a:extLst>
          </p:cNvPr>
          <p:cNvSpPr txBox="1"/>
          <p:nvPr/>
        </p:nvSpPr>
        <p:spPr>
          <a:xfrm>
            <a:off x="9978501" y="2202936"/>
            <a:ext cx="2391792" cy="230832"/>
          </a:xfrm>
          <a:prstGeom prst="rect">
            <a:avLst/>
          </a:prstGeom>
          <a:noFill/>
        </p:spPr>
        <p:txBody>
          <a:bodyPr wrap="square" rtlCol="0">
            <a:spAutoFit/>
          </a:bodyPr>
          <a:lstStyle/>
          <a:p>
            <a:r>
              <a:rPr lang="en-IN" sz="900" dirty="0"/>
              <a:t>T</a:t>
            </a:r>
          </a:p>
        </p:txBody>
      </p:sp>
    </p:spTree>
    <p:extLst>
      <p:ext uri="{BB962C8B-B14F-4D97-AF65-F5344CB8AC3E}">
        <p14:creationId xmlns:p14="http://schemas.microsoft.com/office/powerpoint/2010/main" val="67795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744718" y="0"/>
            <a:ext cx="10048973" cy="838985"/>
          </a:xfrm>
        </p:spPr>
        <p:txBody>
          <a:bodyPr/>
          <a:lstStyle/>
          <a:p>
            <a:r>
              <a:rPr lang="en-US" dirty="0"/>
              <a:t>Total  assets turnover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799375" y="3390906"/>
            <a:ext cx="2583852" cy="3036680"/>
          </a:xfrm>
        </p:spPr>
        <p:txBody>
          <a:bodyPr/>
          <a:lstStyle/>
          <a:p>
            <a:r>
              <a:rPr lang="en-US" dirty="0"/>
              <a:t>In the following graph, we can see that both Britannia and Jubilant </a:t>
            </a:r>
            <a:r>
              <a:rPr lang="en-US" dirty="0" err="1"/>
              <a:t>Foodworks</a:t>
            </a:r>
            <a:r>
              <a:rPr lang="en-US" dirty="0"/>
              <a:t> saw a major dip in their Total Assets Turnover whereas Nestle saw a significant growth.</a:t>
            </a:r>
          </a:p>
          <a:p>
            <a:r>
              <a:rPr lang="en-US" dirty="0"/>
              <a:t> However, this is due to the general slowdown all over the country and world due to the Covid pandemic.</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6</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3769204394"/>
              </p:ext>
            </p:extLst>
          </p:nvPr>
        </p:nvGraphicFramePr>
        <p:xfrm>
          <a:off x="0" y="1150070"/>
          <a:ext cx="8255786" cy="5707931"/>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30244A0B-BB37-48B6-9AE2-4532787F8B9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448735" y="1150070"/>
            <a:ext cx="3743265" cy="1422621"/>
          </a:xfrm>
          <a:prstGeom prst="rect">
            <a:avLst/>
          </a:prstGeom>
        </p:spPr>
      </p:pic>
    </p:spTree>
    <p:extLst>
      <p:ext uri="{BB962C8B-B14F-4D97-AF65-F5344CB8AC3E}">
        <p14:creationId xmlns:p14="http://schemas.microsoft.com/office/powerpoint/2010/main" val="404043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744718" y="0"/>
            <a:ext cx="10048973" cy="838985"/>
          </a:xfrm>
        </p:spPr>
        <p:txBody>
          <a:bodyPr/>
          <a:lstStyle/>
          <a:p>
            <a:r>
              <a:rPr lang="en-US" dirty="0"/>
              <a:t>Debt-to-equity RATIO</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9074304" y="2572268"/>
            <a:ext cx="2657110" cy="1713462"/>
          </a:xfrm>
        </p:spPr>
        <p:txBody>
          <a:bodyPr/>
          <a:lstStyle/>
          <a:p>
            <a:r>
              <a:rPr lang="en-US" dirty="0"/>
              <a:t>As seen here, all the three companies saw a sharp rise in the year 2020. But still, Britannia proved to be most consistent in these years as well due to its trust basis in the market.</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2444264" y="5466061"/>
            <a:ext cx="6206400" cy="4587625"/>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7</a:t>
            </a:fld>
            <a:endParaRPr lang="en-US" dirty="0"/>
          </a:p>
        </p:txBody>
      </p:sp>
      <p:graphicFrame>
        <p:nvGraphicFramePr>
          <p:cNvPr id="7" name="Chart 6">
            <a:extLst>
              <a:ext uri="{FF2B5EF4-FFF2-40B4-BE49-F238E27FC236}">
                <a16:creationId xmlns:a16="http://schemas.microsoft.com/office/drawing/2014/main" id="{5195E77F-9571-411A-86A6-9DDD10559A14}"/>
              </a:ext>
            </a:extLst>
          </p:cNvPr>
          <p:cNvGraphicFramePr/>
          <p:nvPr>
            <p:extLst>
              <p:ext uri="{D42A27DB-BD31-4B8C-83A1-F6EECF244321}">
                <p14:modId xmlns:p14="http://schemas.microsoft.com/office/powerpoint/2010/main" val="285248779"/>
              </p:ext>
            </p:extLst>
          </p:nvPr>
        </p:nvGraphicFramePr>
        <p:xfrm>
          <a:off x="0" y="1150070"/>
          <a:ext cx="8255786" cy="57079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831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20700" y="227858"/>
            <a:ext cx="11150600" cy="920336"/>
          </a:xfrm>
        </p:spPr>
        <p:txBody>
          <a:bodyPr/>
          <a:lstStyle/>
          <a:p>
            <a:r>
              <a:rPr lang="en-US" dirty="0"/>
              <a:t>Long term predictions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pPr algn="ctr"/>
            <a:r>
              <a:rPr lang="en-US" dirty="0"/>
              <a:t>Financial growth</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Share price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7" name="Content Placeholder 6">
            <a:extLst>
              <a:ext uri="{FF2B5EF4-FFF2-40B4-BE49-F238E27FC236}">
                <a16:creationId xmlns:a16="http://schemas.microsoft.com/office/drawing/2014/main" id="{67E16309-6E64-4879-9E87-483437BAA5A4}"/>
              </a:ext>
            </a:extLst>
          </p:cNvPr>
          <p:cNvSpPr>
            <a:spLocks noGrp="1"/>
          </p:cNvSpPr>
          <p:nvPr>
            <p:ph idx="1"/>
          </p:nvPr>
        </p:nvSpPr>
        <p:spPr>
          <a:xfrm>
            <a:off x="680934" y="2863158"/>
            <a:ext cx="4074002" cy="2339778"/>
          </a:xfrm>
        </p:spPr>
        <p:txBody>
          <a:bodyPr/>
          <a:lstStyle/>
          <a:p>
            <a:pPr marL="285750" indent="-285750" algn="l">
              <a:buFont typeface="Arial" panose="020B0604020202020204" pitchFamily="34" charset="0"/>
              <a:buChar char="•"/>
            </a:pPr>
            <a:r>
              <a:rPr lang="en-US" dirty="0"/>
              <a:t>The company seems to show a stable growth in this decade.</a:t>
            </a:r>
          </a:p>
          <a:p>
            <a:pPr marL="285750" indent="-285750" algn="l">
              <a:buFont typeface="Arial" panose="020B0604020202020204" pitchFamily="34" charset="0"/>
              <a:buChar char="•"/>
            </a:pPr>
            <a:r>
              <a:rPr lang="en-US" dirty="0"/>
              <a:t> If has shown a consistent resilience even during the covid period when most other companies saw a sharp plunge in their growth.</a:t>
            </a:r>
          </a:p>
          <a:p>
            <a:pPr marL="285750" indent="-285750" algn="l">
              <a:buFont typeface="Arial" panose="020B0604020202020204" pitchFamily="34" charset="0"/>
              <a:buChar char="•"/>
            </a:pPr>
            <a:r>
              <a:rPr lang="en-US" dirty="0"/>
              <a:t> During  the past few years, the company has shown a consistent growth in its revenue, and is expected to do so in the coming years. </a:t>
            </a:r>
            <a:endParaRPr lang="en-IN" dirty="0"/>
          </a:p>
        </p:txBody>
      </p:sp>
      <p:sp>
        <p:nvSpPr>
          <p:cNvPr id="11" name="Content Placeholder 10">
            <a:extLst>
              <a:ext uri="{FF2B5EF4-FFF2-40B4-BE49-F238E27FC236}">
                <a16:creationId xmlns:a16="http://schemas.microsoft.com/office/drawing/2014/main" id="{64CEA16F-3DE5-4DCD-AF69-4B42F9756235}"/>
              </a:ext>
            </a:extLst>
          </p:cNvPr>
          <p:cNvSpPr>
            <a:spLocks noGrp="1"/>
          </p:cNvSpPr>
          <p:nvPr>
            <p:ph idx="19"/>
          </p:nvPr>
        </p:nvSpPr>
        <p:spPr>
          <a:xfrm>
            <a:off x="7327918" y="1903728"/>
            <a:ext cx="4074002" cy="2713992"/>
          </a:xfrm>
        </p:spPr>
        <p:txBody>
          <a:bodyPr/>
          <a:lstStyle/>
          <a:p>
            <a:pPr marL="285750" indent="-285750">
              <a:buFont typeface="Arial" panose="020B0604020202020204" pitchFamily="34" charset="0"/>
              <a:buChar char="•"/>
            </a:pPr>
            <a:r>
              <a:rPr lang="en-US" dirty="0"/>
              <a:t>The share price of the company has shown a consistent growth in the past 5 years.</a:t>
            </a:r>
          </a:p>
          <a:p>
            <a:pPr marL="285750" indent="-285750">
              <a:buFont typeface="Arial" panose="020B0604020202020204" pitchFamily="34" charset="0"/>
              <a:buChar char="•"/>
            </a:pPr>
            <a:r>
              <a:rPr lang="en-US" dirty="0"/>
              <a:t>Britannia was amongst those companies which recovered instantly from the slowdown. The lockdown didn’t much affect the share price of the company.</a:t>
            </a:r>
          </a:p>
          <a:p>
            <a:pPr marL="285750" indent="-285750">
              <a:buFont typeface="Arial" panose="020B0604020202020204" pitchFamily="34" charset="0"/>
              <a:buChar char="•"/>
            </a:pPr>
            <a:r>
              <a:rPr lang="en-US" dirty="0"/>
              <a:t>We set the target price of Britannia at Rs. 3850 at the end of Fiscal Year 2021.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6940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Overseas expanse</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a:xfrm>
            <a:off x="3883819" y="1610071"/>
            <a:ext cx="4424362" cy="4373217"/>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Return on equity</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490" y="3207025"/>
            <a:ext cx="3445200" cy="1758168"/>
          </a:xfrm>
        </p:spPr>
        <p:txBody>
          <a:bodyPr>
            <a:normAutofit/>
          </a:bodyPr>
          <a:lstStyle/>
          <a:p>
            <a:pPr marL="285750" indent="-285750" algn="l">
              <a:buFont typeface="Arial" panose="020B0604020202020204" pitchFamily="34" charset="0"/>
              <a:buChar char="•"/>
            </a:pPr>
            <a:r>
              <a:rPr lang="en-US" dirty="0"/>
              <a:t>Britannia has shown a consistent stable growth in the financial markets.</a:t>
            </a:r>
          </a:p>
          <a:p>
            <a:pPr marL="285750" indent="-285750" algn="l">
              <a:buFont typeface="Arial" panose="020B0604020202020204" pitchFamily="34" charset="0"/>
              <a:buChar char="•"/>
            </a:pPr>
            <a:r>
              <a:rPr lang="en-US" dirty="0"/>
              <a:t>The company is expected to grow at an average rate of 30% over the next 5 years and at an average rate of about 35% over the next 5 years after that.</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29" name="Content Placeholder 28">
            <a:extLst>
              <a:ext uri="{FF2B5EF4-FFF2-40B4-BE49-F238E27FC236}">
                <a16:creationId xmlns:a16="http://schemas.microsoft.com/office/drawing/2014/main" id="{B864FAAD-4EC8-4BC6-A3DE-E0D167C4F0BE}"/>
              </a:ext>
            </a:extLst>
          </p:cNvPr>
          <p:cNvSpPr>
            <a:spLocks noGrp="1"/>
          </p:cNvSpPr>
          <p:nvPr>
            <p:ph idx="1"/>
          </p:nvPr>
        </p:nvSpPr>
        <p:spPr>
          <a:xfrm>
            <a:off x="219126" y="3207025"/>
            <a:ext cx="3445566" cy="2142216"/>
          </a:xfrm>
        </p:spPr>
        <p:txBody>
          <a:bodyPr/>
          <a:lstStyle/>
          <a:p>
            <a:pPr marL="285750" indent="-285750" algn="l">
              <a:buFont typeface="Arial" panose="020B0604020202020204" pitchFamily="34" charset="0"/>
              <a:buChar char="•"/>
            </a:pPr>
            <a:r>
              <a:rPr lang="en-US" dirty="0"/>
              <a:t>As of now, Britannia has a business in 5 continents.</a:t>
            </a:r>
          </a:p>
          <a:p>
            <a:pPr marL="285750" indent="-285750" algn="l">
              <a:buFont typeface="Arial" panose="020B0604020202020204" pitchFamily="34" charset="0"/>
              <a:buChar char="•"/>
            </a:pPr>
            <a:r>
              <a:rPr lang="en-US" dirty="0"/>
              <a:t>The company recently opened a plant in Gujarat which is only for export purposes.</a:t>
            </a:r>
          </a:p>
          <a:p>
            <a:pPr marL="285750" indent="-285750" algn="l">
              <a:buFont typeface="Arial" panose="020B0604020202020204" pitchFamily="34" charset="0"/>
              <a:buChar char="•"/>
            </a:pPr>
            <a:r>
              <a:rPr lang="en-US" dirty="0"/>
              <a:t>Britannia is also looking forward to open new plants overseas, and is mainly looking towards Africa. </a:t>
            </a:r>
            <a:endParaRPr lang="en-IN" dirty="0"/>
          </a:p>
        </p:txBody>
      </p:sp>
      <p:pic>
        <p:nvPicPr>
          <p:cNvPr id="3" name="Picture 2">
            <a:extLst>
              <a:ext uri="{FF2B5EF4-FFF2-40B4-BE49-F238E27FC236}">
                <a16:creationId xmlns:a16="http://schemas.microsoft.com/office/drawing/2014/main" id="{BDCB39E7-CA12-42B6-9054-F85BF47F092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883635" y="1608589"/>
            <a:ext cx="4424546" cy="4472905"/>
          </a:xfrm>
          <a:prstGeom prst="rect">
            <a:avLst/>
          </a:prstGeom>
        </p:spPr>
      </p:pic>
    </p:spTree>
    <p:extLst>
      <p:ext uri="{BB962C8B-B14F-4D97-AF65-F5344CB8AC3E}">
        <p14:creationId xmlns:p14="http://schemas.microsoft.com/office/powerpoint/2010/main" val="460269255"/>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711</TotalTime>
  <Words>762</Words>
  <Application>Microsoft Office PowerPoint</Application>
  <PresentationFormat>Widescreen</PresentationFormat>
  <Paragraphs>59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Corbel</vt:lpstr>
      <vt:lpstr>LabGrotesque-Black</vt:lpstr>
      <vt:lpstr>Roboto</vt:lpstr>
      <vt:lpstr>Wingdings</vt:lpstr>
      <vt:lpstr>Office Theme</vt:lpstr>
      <vt:lpstr>PowerPoint Presentation</vt:lpstr>
      <vt:lpstr>InaugUral of britannia</vt:lpstr>
      <vt:lpstr>Company’s organiZation </vt:lpstr>
      <vt:lpstr>Inventory turnover</vt:lpstr>
      <vt:lpstr>Working capital turnover</vt:lpstr>
      <vt:lpstr>Total  assets turnover</vt:lpstr>
      <vt:lpstr>Debt-to-equity RATIO</vt:lpstr>
      <vt:lpstr>Long term predictions</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britania</dc:title>
  <dc:creator>swati kumari</dc:creator>
  <cp:lastModifiedBy>prakharmaheshwari04@outlook.com</cp:lastModifiedBy>
  <cp:revision>68</cp:revision>
  <dcterms:created xsi:type="dcterms:W3CDTF">2021-06-24T10:14:33Z</dcterms:created>
  <dcterms:modified xsi:type="dcterms:W3CDTF">2021-06-27T15:00:51Z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